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586" r:id="rId2"/>
    <p:sldId id="587" r:id="rId3"/>
    <p:sldId id="619" r:id="rId4"/>
    <p:sldId id="605" r:id="rId5"/>
    <p:sldId id="606" r:id="rId6"/>
    <p:sldId id="620" r:id="rId7"/>
    <p:sldId id="621" r:id="rId8"/>
    <p:sldId id="622" r:id="rId9"/>
    <p:sldId id="623" r:id="rId10"/>
    <p:sldId id="624" r:id="rId11"/>
    <p:sldId id="625" r:id="rId12"/>
    <p:sldId id="626" r:id="rId13"/>
    <p:sldId id="627" r:id="rId14"/>
    <p:sldId id="628" r:id="rId15"/>
    <p:sldId id="272" r:id="rId16"/>
    <p:sldId id="616" r:id="rId17"/>
    <p:sldId id="617" r:id="rId18"/>
    <p:sldId id="54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CCFF"/>
    <a:srgbClr val="4708C4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7429" autoAdjust="0"/>
  </p:normalViewPr>
  <p:slideViewPr>
    <p:cSldViewPr>
      <p:cViewPr>
        <p:scale>
          <a:sx n="63" d="100"/>
          <a:sy n="63" d="100"/>
        </p:scale>
        <p:origin x="-744" y="-1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0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xmlns="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FFC769-2FF5-4255-956E-2C23E2C5F376}"/>
              </a:ext>
            </a:extLst>
          </p:cNvPr>
          <p:cNvSpPr txBox="1"/>
          <p:nvPr userDrawn="1"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4C7B003-50A9-471B-8DC3-F129A3E60B43}"/>
              </a:ext>
            </a:extLst>
          </p:cNvPr>
          <p:cNvCxnSpPr/>
          <p:nvPr userDrawn="1"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95400"/>
            <a:ext cx="121920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b="0" dirty="0">
                <a:latin typeface="Preeti" pitchFamily="2" charset="0"/>
                <a:cs typeface="Arial" pitchFamily="34" charset="0"/>
              </a:rPr>
              <a:t/>
            </a:r>
            <a:br>
              <a:rPr lang="ne-NP" b="0" dirty="0">
                <a:latin typeface="Preeti" pitchFamily="2" charset="0"/>
                <a:cs typeface="Arial" pitchFamily="34" charset="0"/>
              </a:rPr>
            </a:b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प्रशिक्षकको लागि क्षेत्रीयस्तरको तालिम</a:t>
            </a:r>
            <a: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चैत </a:t>
            </a: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१६,</a:t>
            </a:r>
            <a:r>
              <a:rPr lang="en-US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  <a:t>बाँके, मोरङ</a:t>
            </a:r>
            <a: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en-US" sz="3600" dirty="0">
                <a:latin typeface="Preeti"/>
                <a:cs typeface="Kalimati" pitchFamily="2"/>
              </a:rPr>
              <a:t/>
            </a:r>
            <a:br>
              <a:rPr lang="en-US" sz="3600" dirty="0"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BA6E71-2ED7-4E78-9BD9-383B3C7F7960}"/>
              </a:ext>
            </a:extLst>
          </p:cNvPr>
          <p:cNvSpPr txBox="1"/>
          <p:nvPr/>
        </p:nvSpPr>
        <p:spPr>
          <a:xfrm>
            <a:off x="1524000" y="4724400"/>
            <a:ext cx="9271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400" dirty="0" smtClean="0">
                <a:solidFill>
                  <a:srgbClr val="002060"/>
                </a:solidFill>
                <a:latin typeface="Preeti"/>
                <a:cs typeface="Kalimati" pitchFamily="2"/>
              </a:rPr>
              <a:t> कृषक परिवार छनौट विधि  </a:t>
            </a:r>
          </a:p>
          <a:p>
            <a:pPr algn="ctr">
              <a:lnSpc>
                <a:spcPct val="150000"/>
              </a:lnSpc>
            </a:pPr>
            <a:r>
              <a:rPr lang="ne-NP" sz="2400" dirty="0" smtClean="0">
                <a:solidFill>
                  <a:srgbClr val="002060"/>
                </a:solidFill>
                <a:latin typeface="Preeti"/>
                <a:cs typeface="Kalimati" pitchFamily="2"/>
              </a:rPr>
              <a:t>लगत १ क भर्ने तरिका</a:t>
            </a:r>
            <a:endParaRPr lang="en-US" sz="2400" dirty="0" smtClean="0">
              <a:solidFill>
                <a:srgbClr val="002060"/>
              </a:solidFill>
              <a:latin typeface="Preeti"/>
              <a:cs typeface="Kalimati" pitchFamily="2"/>
            </a:endParaRPr>
          </a:p>
          <a:p>
            <a:pPr algn="ctr">
              <a:lnSpc>
                <a:spcPct val="150000"/>
              </a:lnSpc>
            </a:pPr>
            <a:r>
              <a:rPr lang="ne-NP" sz="2400" dirty="0" smtClean="0">
                <a:solidFill>
                  <a:srgbClr val="002060"/>
                </a:solidFill>
                <a:latin typeface="Preeti"/>
                <a:cs typeface="Kalimati" pitchFamily="2"/>
              </a:rPr>
              <a:t>(अभ्यास र छलफल)</a:t>
            </a:r>
            <a:endParaRPr lang="ne-NP" sz="2400" dirty="0">
              <a:solidFill>
                <a:srgbClr val="002060"/>
              </a:solidFill>
              <a:latin typeface="Preeti"/>
              <a:cs typeface="Kalimati" pitchFamily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 smtClean="0">
                <a:solidFill>
                  <a:srgbClr val="0070C0"/>
                </a:solidFill>
                <a:cs typeface="Kalimati" panose="00000400000000000000" pitchFamily="2"/>
              </a:rPr>
              <a:t>दोस्रो दिनको दोस्रो 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48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10</a:t>
            </a:fld>
            <a:endParaRPr lang="en-US" sz="1800" dirty="0">
              <a:latin typeface="Fontasy Himali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8" y="990600"/>
            <a:ext cx="1169785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993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smtClean="0">
                <a:latin typeface="Fontasy Himali" pitchFamily="82" charset="0"/>
              </a:rPr>
              <a:t>11</a:t>
            </a:r>
            <a:endParaRPr lang="en-US" sz="1800" dirty="0">
              <a:latin typeface="Fontasy Himali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91564"/>
            <a:ext cx="11746794" cy="560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02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smtClean="0">
                <a:latin typeface="Fontasy Himali" pitchFamily="82" charset="0"/>
              </a:rPr>
              <a:t>12</a:t>
            </a:r>
            <a:endParaRPr lang="en-US" sz="1800" dirty="0">
              <a:latin typeface="Fontasy Himali" pitchFamily="8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0741"/>
            <a:ext cx="11719866" cy="551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263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13</a:t>
            </a:fld>
            <a:endParaRPr lang="en-US" sz="1800" dirty="0">
              <a:latin typeface="Fontasy Himali" pitchFamily="8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" y="838200"/>
            <a:ext cx="118896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8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15400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latin typeface="Fontasy Himali" pitchFamily="82" charset="0"/>
              </a:rPr>
              <a:pPr/>
              <a:t>14</a:t>
            </a:fld>
            <a:endParaRPr lang="en-US" sz="1400" dirty="0">
              <a:latin typeface="Fontasy Himali" pitchFamily="82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0523"/>
            <a:ext cx="11811000" cy="57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1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15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:a16="http://schemas.microsoft.com/office/drawing/2014/main" xmlns="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:a16="http://schemas.microsoft.com/office/drawing/2014/main" xmlns="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2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xmlns="" id="{2C04F729-EF79-467B-B92C-03BF526CF28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36DD24BB-510A-44D5-8931-9A2D36D8F06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पुनरावलोकनका लागि केही प्रश्नहरू</a:t>
            </a: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e-NP" sz="2400" dirty="0" smtClean="0">
                <a:cs typeface="Kalimati" pitchFamily="2"/>
              </a:rPr>
              <a:t>भर्खरै अभ्यास गरिएको कृषक परिवारको नमुना छनोट विधिमा छनोटमा परेका कृषक परिवारको संख्या २६ कसरी निश्चित गरियो?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भर्खरै अभ्यास गराईएको कृषक परिवारको नमुना छनोट </a:t>
            </a:r>
            <a:r>
              <a:rPr lang="ne-NP" sz="2400" dirty="0" smtClean="0">
                <a:cs typeface="Kalimati" pitchFamily="2"/>
              </a:rPr>
              <a:t>विधिमा छनोट अन्तर ४.६५ कसरी प्राप्त भयो?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भर्खरै अभ्यास गराईएको कृषक परिवारको नमुना छनोट विधिमा </a:t>
            </a:r>
            <a:r>
              <a:rPr lang="ne-NP" sz="2400" dirty="0" smtClean="0">
                <a:cs typeface="Kalimati" pitchFamily="2"/>
              </a:rPr>
              <a:t>शुरु छनोट अङ्क ४ </a:t>
            </a:r>
            <a:r>
              <a:rPr lang="ne-NP" sz="2400" dirty="0">
                <a:cs typeface="Kalimati" pitchFamily="2"/>
              </a:rPr>
              <a:t>कसरी प्राप्त भयो</a:t>
            </a:r>
            <a:r>
              <a:rPr lang="ne-NP" sz="2400" dirty="0" smtClean="0">
                <a:cs typeface="Kalimati" pitchFamily="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e-NP" sz="2400" dirty="0" smtClean="0">
                <a:cs typeface="Kalimati" pitchFamily="2"/>
              </a:rPr>
              <a:t>यो अभ्यास गरी सके पछि आफ्नो जिम्मेवारी अन्तर्गतका गणना </a:t>
            </a:r>
            <a:r>
              <a:rPr lang="ne-NP" sz="2400" dirty="0" smtClean="0">
                <a:cs typeface="Kalimati" pitchFamily="2"/>
              </a:rPr>
              <a:t>क्षेत्रहरुमा नमुना </a:t>
            </a:r>
            <a:r>
              <a:rPr lang="ne-NP" sz="2400" dirty="0" smtClean="0">
                <a:cs typeface="Kalimati" pitchFamily="2"/>
              </a:rPr>
              <a:t>कृषक परिवार छनोट गर्न सक्नुहुन्छ?</a:t>
            </a:r>
          </a:p>
          <a:p>
            <a:pPr>
              <a:lnSpc>
                <a:spcPct val="150000"/>
              </a:lnSpc>
            </a:pPr>
            <a:endParaRPr lang="ne-NP" sz="2400" dirty="0"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600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430000" cy="2514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कृषक परिवार छनौट विधि </a:t>
            </a:r>
            <a:r>
              <a:rPr lang="en-US" sz="2400" dirty="0" smtClean="0">
                <a:cs typeface="Kalimati" pitchFamily="2"/>
              </a:rPr>
              <a:t>(</a:t>
            </a:r>
            <a:r>
              <a:rPr lang="ne-NP" sz="2400" dirty="0" smtClean="0">
                <a:cs typeface="Kalimati" pitchFamily="2"/>
              </a:rPr>
              <a:t>अभ्यास) </a:t>
            </a:r>
            <a:endParaRPr lang="ne-NP" sz="2400" dirty="0"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लगत १ क भर्ने तरिका</a:t>
            </a:r>
          </a:p>
          <a:p>
            <a:pPr marL="0" indent="0">
              <a:lnSpc>
                <a:spcPct val="150000"/>
              </a:lnSpc>
              <a:buNone/>
            </a:pPr>
            <a:endParaRPr lang="ne-NP" sz="2400" dirty="0" smtClean="0">
              <a:solidFill>
                <a:srgbClr val="002060"/>
              </a:solidFill>
              <a:latin typeface="Preeti"/>
              <a:cs typeface="Kalimati" pitchFamily="2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सारांश तथा निष्कर्ष</a:t>
            </a:r>
          </a:p>
        </p:txBody>
      </p:sp>
    </p:spTree>
    <p:extLst>
      <p:ext uri="{BB962C8B-B14F-4D97-AF65-F5344CB8AC3E}">
        <p14:creationId xmlns:p14="http://schemas.microsoft.com/office/powerpoint/2010/main" val="41565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" y="2286000"/>
            <a:ext cx="11430000" cy="34290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4400" dirty="0" smtClean="0">
                <a:cs typeface="Kalimati" pitchFamily="2"/>
              </a:rPr>
              <a:t/>
            </a:r>
            <a:br>
              <a:rPr lang="ne-NP" sz="4400" dirty="0" smtClean="0">
                <a:cs typeface="Kalimati" pitchFamily="2"/>
              </a:rPr>
            </a:br>
            <a:r>
              <a:rPr lang="ne-NP" sz="4800" b="1" dirty="0">
                <a:solidFill>
                  <a:srgbClr val="0070C0"/>
                </a:solidFill>
                <a:cs typeface="Kalimati" pitchFamily="2"/>
              </a:rPr>
              <a:t>धन्यवाद ! </a:t>
            </a:r>
            <a:endParaRPr lang="en-US" sz="4800" b="1" dirty="0">
              <a:solidFill>
                <a:srgbClr val="0070C0"/>
              </a:solidFill>
              <a:cs typeface="Kalimati" pitchFamily="2"/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en-US" sz="16600" dirty="0"/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609600" y="813116"/>
            <a:ext cx="11049000" cy="12442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200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</a:t>
            </a:r>
            <a:r>
              <a:rPr lang="ne-NP" sz="2200" b="1" dirty="0" smtClean="0">
                <a:solidFill>
                  <a:srgbClr val="0070C0"/>
                </a:solidFill>
                <a:cs typeface="Kalimati" pitchFamily="2"/>
              </a:rPr>
              <a:t>गणक पुस्तिकाको पेज २१ देखि २७ सम्म र सुपरिवेक्षक </a:t>
            </a:r>
            <a:r>
              <a:rPr lang="ne-NP" sz="2200" b="1" dirty="0">
                <a:solidFill>
                  <a:srgbClr val="0070C0"/>
                </a:solidFill>
                <a:cs typeface="Kalimati" pitchFamily="2"/>
              </a:rPr>
              <a:t>पुस्तिकाको पेज </a:t>
            </a:r>
            <a:r>
              <a:rPr lang="ne-NP" sz="2200" b="1" dirty="0" smtClean="0">
                <a:solidFill>
                  <a:srgbClr val="0070C0"/>
                </a:solidFill>
                <a:cs typeface="Kalimati" pitchFamily="2"/>
              </a:rPr>
              <a:t>४३ देखि ६५ सम्म </a:t>
            </a:r>
            <a:r>
              <a:rPr lang="ne-NP" sz="2200" b="1" dirty="0">
                <a:solidFill>
                  <a:srgbClr val="0070C0"/>
                </a:solidFill>
                <a:cs typeface="Kalimati" pitchFamily="2"/>
              </a:rPr>
              <a:t>अध्ययन गर्नुहोस् 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2247543"/>
            <a:ext cx="44195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कृषक परिवार छनौट विधि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लगत १ क भर्ने तरिका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(अभ्यास र छलफल)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75FA20-258B-4976-B921-08A2562603A4}"/>
              </a:ext>
            </a:extLst>
          </p:cNvPr>
          <p:cNvSpPr txBox="1"/>
          <p:nvPr/>
        </p:nvSpPr>
        <p:spPr>
          <a:xfrm>
            <a:off x="5334000" y="2199016"/>
            <a:ext cx="30545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</a:t>
            </a:r>
            <a:r>
              <a:rPr lang="ne-NP" sz="2800" b="1" dirty="0" smtClean="0">
                <a:cs typeface="Kalimati" pitchFamily="2"/>
              </a:rPr>
              <a:t>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सुपरिवेक्षक पुस्तिका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 smtClean="0">
                <a:cs typeface="Kalimati" pitchFamily="2"/>
              </a:rPr>
              <a:t>गणना पुस्तिका</a:t>
            </a:r>
            <a:endParaRPr lang="ne-NP" sz="2400" dirty="0">
              <a:cs typeface="Kalimati" pitchFamily="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5EB4C79-CAE4-4559-AF95-2E63EEB4FF90}"/>
              </a:ext>
            </a:extLst>
          </p:cNvPr>
          <p:cNvGrpSpPr/>
          <p:nvPr/>
        </p:nvGrpSpPr>
        <p:grpSpPr>
          <a:xfrm>
            <a:off x="9215658" y="1049111"/>
            <a:ext cx="2519142" cy="5275489"/>
            <a:chOff x="10527347" y="1125311"/>
            <a:chExt cx="1447165" cy="3980089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FF06D10-C757-4ED8-B69C-5DF06F76B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93" t="3148" r="5289" b="3148"/>
            <a:stretch/>
          </p:blipFill>
          <p:spPr>
            <a:xfrm>
              <a:off x="10527347" y="3154680"/>
              <a:ext cx="1447165" cy="1950720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ADB37BF6-F346-4429-A6AE-CE35FD1BB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7347" y="1125311"/>
              <a:ext cx="1447165" cy="1961515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952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e-NP" sz="2400" dirty="0" smtClean="0">
                <a:cs typeface="Kalimati" pitchFamily="2"/>
              </a:rPr>
              <a:t>दिइएको नमुना कृषक परिवार लगतका आधारमा कृषक परिवारको लगत वर्गीकरण तथा छनोट अभिलेख तयार पार्नुहोस्।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लगत वर्गीकरण तथा छनोट </a:t>
            </a:r>
            <a:r>
              <a:rPr lang="ne-NP" sz="2400" dirty="0" smtClean="0">
                <a:cs typeface="Kalimati" pitchFamily="2"/>
              </a:rPr>
              <a:t>अभिलेखका </a:t>
            </a:r>
            <a:r>
              <a:rPr lang="ne-NP" sz="2400" dirty="0">
                <a:cs typeface="Kalimati" pitchFamily="2"/>
              </a:rPr>
              <a:t>आधारमा कृषि </a:t>
            </a:r>
            <a:r>
              <a:rPr lang="ne-NP" sz="2400" dirty="0" smtClean="0">
                <a:cs typeface="Kalimati" pitchFamily="2"/>
              </a:rPr>
              <a:t>चलन छनोट गर्नुहोस्।</a:t>
            </a:r>
          </a:p>
          <a:p>
            <a:pPr>
              <a:lnSpc>
                <a:spcPct val="150000"/>
              </a:lnSpc>
            </a:pPr>
            <a:r>
              <a:rPr lang="ne-NP" sz="2400" dirty="0" smtClean="0">
                <a:cs typeface="Kalimati" pitchFamily="2"/>
              </a:rPr>
              <a:t>यसका आधारमा छानिएका कृषक परिवार लगत (लगत १ क) तयार गर्नुहोस्।</a:t>
            </a:r>
            <a:endParaRPr lang="en-US" sz="2400" dirty="0" smtClean="0">
              <a:cs typeface="Kalimati" pitchFamily="2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(नोटः जनगणनाबाट प्राप्त कृषक परिवार सङ्ख्या ११५ छ भने छानिएको गणना क्षेत्र रहेको स्थानको नाम दुर्गापुर रहेको छ।)</a:t>
            </a:r>
            <a:endParaRPr lang="en-US" sz="2400" b="1" dirty="0">
              <a:solidFill>
                <a:srgbClr val="0070C0"/>
              </a:solidFill>
              <a:cs typeface="Kalimati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3</a:t>
            </a:fld>
            <a:endParaRPr lang="en-US" sz="1800" dirty="0">
              <a:latin typeface="Fontasy Himali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1541" y="838200"/>
            <a:ext cx="5144357" cy="617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छनोट विधि</a:t>
            </a:r>
            <a:r>
              <a:rPr lang="en-US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 (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अभ्यास</a:t>
            </a:r>
            <a:r>
              <a:rPr lang="en-US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</a:t>
            </a:r>
            <a:endParaRPr lang="ne-NP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973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4</a:t>
            </a:fld>
            <a:endParaRPr lang="en-US" sz="1800" dirty="0">
              <a:latin typeface="Fontasy Himali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719114"/>
            <a:ext cx="58674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ne-NP" sz="28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अभ्यासबाट प्राप्त नतिजा</a:t>
            </a:r>
            <a:endParaRPr lang="ne-NP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9300"/>
            <a:ext cx="117348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219200"/>
            <a:ext cx="87439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5</a:t>
            </a:fld>
            <a:endParaRPr lang="en-US" sz="1800" dirty="0">
              <a:latin typeface="Fontasy Himali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5341" y="838200"/>
            <a:ext cx="5144357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छनोट विधि</a:t>
            </a:r>
            <a:r>
              <a:rPr lang="en-US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 (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अभ्यास</a:t>
            </a:r>
            <a:r>
              <a:rPr lang="en-US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</a:t>
            </a:r>
            <a:endParaRPr lang="ne-NP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1158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5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>
                <a:latin typeface="Fontasy Himali" pitchFamily="82" charset="0"/>
              </a:rPr>
              <a:t>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4122"/>
            <a:ext cx="11666049" cy="55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3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>
                <a:latin typeface="Fontasy Himali" pitchFamily="82" charset="0"/>
              </a:rPr>
              <a:t>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8" y="838200"/>
            <a:ext cx="1149373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4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>
                <a:latin typeface="Fontasy Himali" pitchFamily="82" charset="0"/>
              </a:rPr>
              <a:t>8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8" y="762000"/>
            <a:ext cx="1148912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11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>
                <a:latin typeface="Fontasy Himali" pitchFamily="82" charset="0"/>
              </a:rPr>
              <a:t>9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0081"/>
            <a:ext cx="11766033" cy="548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585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5062</TotalTime>
  <Words>255</Words>
  <Application>Microsoft Office PowerPoint</Application>
  <PresentationFormat>Custom</PresentationFormat>
  <Paragraphs>52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राष्ट्रिय कृषिगणना २०७८ प्रशिक्षकको लागि क्षेत्रीयस्तरको तालिम मितिः चैत १६, २०७८ बाँके, मोरङ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DELL</cp:lastModifiedBy>
  <cp:revision>625</cp:revision>
  <dcterms:created xsi:type="dcterms:W3CDTF">2006-08-16T00:00:00Z</dcterms:created>
  <dcterms:modified xsi:type="dcterms:W3CDTF">2022-03-21T08:30:12Z</dcterms:modified>
</cp:coreProperties>
</file>